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1" r:id="rId5"/>
    <p:sldId id="264" r:id="rId6"/>
    <p:sldId id="258" r:id="rId7"/>
    <p:sldId id="257" r:id="rId8"/>
    <p:sldId id="26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F33"/>
    <a:srgbClr val="E9AC21"/>
    <a:srgbClr val="E2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3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6593F-0C42-47E2-B213-B51312AED028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46208-50D0-412D-B192-28F5925366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7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9978-671A-4B48-896F-84FF7C484E23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7F29E-7260-41F3-BC06-6BA6012B3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7F29E-7260-41F3-BC06-6BA6012B3B2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505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1CAE1-814C-4841-A0D4-CA3C9E1315A2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4742-BE42-4319-A63E-7FCB169B7A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3" descr="SLDE-1_DHS-logo_File_2017.png"/>
          <p:cNvPicPr>
            <a:picLocks noChangeAspect="1"/>
          </p:cNvPicPr>
          <p:nvPr userDrawn="1"/>
        </p:nvPicPr>
        <p:blipFill>
          <a:blip r:embed="rId13" cstate="print"/>
          <a:srcRect b="38461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solidFill>
            <a:srgbClr val="981F33"/>
          </a:solidFill>
        </p:spPr>
      </p:pic>
      <p:pic>
        <p:nvPicPr>
          <p:cNvPr id="9" name="Picture 8" descr="DHS_Logo_White_Print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638800" y="152400"/>
            <a:ext cx="3048000" cy="365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8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HS_Logo_Color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4875" y="1828800"/>
            <a:ext cx="5014250" cy="3200400"/>
          </a:xfrm>
          <a:prstGeom prst="rect">
            <a:avLst/>
          </a:prstGeom>
        </p:spPr>
      </p:pic>
      <p:pic>
        <p:nvPicPr>
          <p:cNvPr id="19" name="Content Placeholder 3" descr="SLDE-1_DHS-logo_File_2017.png"/>
          <p:cNvPicPr>
            <a:picLocks noChangeAspect="1"/>
          </p:cNvPicPr>
          <p:nvPr/>
        </p:nvPicPr>
        <p:blipFill>
          <a:blip r:embed="rId4" cstate="print"/>
          <a:srcRect b="38461"/>
          <a:stretch>
            <a:fillRect/>
          </a:stretch>
        </p:blipFill>
        <p:spPr>
          <a:xfrm>
            <a:off x="0" y="0"/>
            <a:ext cx="9144000" cy="609600"/>
          </a:xfrm>
          <a:prstGeom prst="rect">
            <a:avLst/>
          </a:prstGeom>
          <a:solidFill>
            <a:srgbClr val="981F33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077200" cy="3581400"/>
          </a:xfrm>
        </p:spPr>
        <p:txBody>
          <a:bodyPr/>
          <a:lstStyle/>
          <a:p>
            <a:r>
              <a:rPr lang="en-US" altLang="en-US" b="1"/>
              <a:t>Kevin P. Guistwite</a:t>
            </a:r>
            <a:br>
              <a:rPr lang="en-US" altLang="en-US" b="1"/>
            </a:br>
            <a:r>
              <a:rPr lang="en-US" altLang="en-US" b="1"/>
              <a:t>Executive Director</a:t>
            </a:r>
            <a:br>
              <a:rPr lang="en-US" altLang="en-US" b="1"/>
            </a:br>
            <a:r>
              <a:rPr lang="en-US" altLang="en-US" b="1"/>
              <a:t>Child Support Administration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914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US" altLang="en-US" sz="4400" dirty="0">
                <a:latin typeface="+mj-lt"/>
                <a:ea typeface="+mj-ea"/>
              </a:rPr>
            </a:br>
            <a:br>
              <a:rPr lang="en-US" altLang="en-US" sz="4400" dirty="0">
                <a:latin typeface="+mj-lt"/>
                <a:ea typeface="+mj-ea"/>
              </a:rPr>
            </a:b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9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40327" y="1066800"/>
            <a:ext cx="8077200" cy="457200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en-US" dirty="0"/>
            </a:br>
            <a:br>
              <a:rPr lang="en-US" altLang="en-US" dirty="0"/>
            </a:br>
            <a:r>
              <a:rPr lang="en-US" altLang="en-US" b="1" dirty="0"/>
              <a:t>"If you care about what you do and work hard at it, there isn't anything you can't do if you want to."</a:t>
            </a:r>
            <a:br>
              <a:rPr lang="en-US" altLang="en-US" b="1" dirty="0"/>
            </a:br>
            <a:r>
              <a:rPr lang="en-US" altLang="en-US" b="1" dirty="0"/>
              <a:t>		</a:t>
            </a:r>
            <a:r>
              <a:rPr lang="en-US" altLang="en-US" dirty="0"/>
              <a:t>-- </a:t>
            </a:r>
            <a:r>
              <a:rPr lang="en-US" altLang="en-US" b="1" dirty="0"/>
              <a:t>Jim Henson 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914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US" altLang="en-US" sz="4400" dirty="0">
                <a:latin typeface="+mj-lt"/>
                <a:ea typeface="+mj-ea"/>
              </a:rPr>
            </a:br>
            <a:br>
              <a:rPr lang="en-US" altLang="en-US" sz="4400" dirty="0">
                <a:latin typeface="+mj-lt"/>
                <a:ea typeface="+mj-ea"/>
              </a:rPr>
            </a:b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5" descr="https://tse2.mm.bing.net/th?id=OIP.OMrlmIL-jvsEmbSKdvxtFgHaHa&amp;pid=Api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2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990600" y="762000"/>
            <a:ext cx="7010400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FFY2017 – FFY2019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1676399"/>
          <a:ext cx="6858000" cy="4495802"/>
        </p:xfrm>
        <a:graphic>
          <a:graphicData uri="http://schemas.openxmlformats.org/drawingml/2006/table">
            <a:tbl>
              <a:tblPr/>
              <a:tblGrid>
                <a:gridCol w="217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FFY 2017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FFY 2018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FFY 2019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Support Order Establishment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86.03%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83.62%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86.76%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Current Support Collection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69.01%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68.73%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68.90%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2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Cost Effectiveness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$4.64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$4.35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FFY 2017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FFY 2018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Times New Roman"/>
                          <a:cs typeface="Arial"/>
                        </a:rPr>
                        <a:t>FFY 2019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Paternity IV-D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98.43%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98.36%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95.76%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7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Cases Paying on Arrears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70.42%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70.19%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70.56%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4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Collection Per Case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$2,871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$2,782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$2,975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077200" cy="3581400"/>
          </a:xfrm>
        </p:spPr>
        <p:txBody>
          <a:bodyPr/>
          <a:lstStyle/>
          <a:p>
            <a:r>
              <a:rPr lang="en-US" altLang="en-US" b="1"/>
              <a:t>Craig Eichler, Chief of Staff</a:t>
            </a:r>
            <a:br>
              <a:rPr lang="en-US" altLang="en-US" b="1"/>
            </a:br>
            <a:r>
              <a:rPr lang="en-US" altLang="en-US" b="1"/>
              <a:t>Deputy Secretary of Strategy &amp; Administration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914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br>
              <a:rPr lang="en-US" altLang="en-US" sz="4400" dirty="0">
                <a:latin typeface="+mj-lt"/>
                <a:ea typeface="+mj-ea"/>
              </a:rPr>
            </a:br>
            <a:br>
              <a:rPr lang="en-US" altLang="en-US" sz="4400" dirty="0">
                <a:latin typeface="+mj-lt"/>
                <a:ea typeface="+mj-ea"/>
              </a:rPr>
            </a:br>
            <a:endParaRPr lang="en-US" alt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007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914400"/>
          </a:xfrm>
        </p:spPr>
        <p:txBody>
          <a:bodyPr/>
          <a:lstStyle/>
          <a:p>
            <a:r>
              <a:rPr lang="en-US" dirty="0"/>
              <a:t>Child Support Administration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696200" cy="3962400"/>
          </a:xfrm>
        </p:spPr>
        <p:txBody>
          <a:bodyPr>
            <a:normAutofit fontScale="40000" lnSpcReduction="20000"/>
          </a:bodyPr>
          <a:lstStyle/>
          <a:p>
            <a:pPr algn="l">
              <a:buClr>
                <a:srgbClr val="000000"/>
              </a:buClr>
            </a:pPr>
            <a:r>
              <a:rPr lang="en-US" sz="4500" dirty="0">
                <a:sym typeface="Calibri" pitchFamily="34" charset="0"/>
              </a:rPr>
              <a:t>Within CSA, three divisions provide the various functions of this office oversight, and interaction with all local offices to carry out its Mission and Vision:</a:t>
            </a:r>
          </a:p>
          <a:p>
            <a:pPr algn="l">
              <a:buClr>
                <a:srgbClr val="000000"/>
              </a:buClr>
            </a:pPr>
            <a:endParaRPr lang="en-US" sz="4500" b="1" dirty="0">
              <a:sym typeface="Calibri" pitchFamily="34" charset="0"/>
            </a:endParaRPr>
          </a:p>
          <a:p>
            <a:pPr algn="l">
              <a:buClr>
                <a:srgbClr val="000000"/>
              </a:buClr>
            </a:pPr>
            <a:r>
              <a:rPr lang="en-US" sz="4500" b="1" dirty="0">
                <a:sym typeface="Calibri" pitchFamily="34" charset="0"/>
              </a:rPr>
              <a:t>Operations </a:t>
            </a:r>
            <a:r>
              <a:rPr lang="en-US" sz="4500" dirty="0">
                <a:sym typeface="Calibri" pitchFamily="34" charset="0"/>
              </a:rPr>
              <a:t>– Oversees the State Disbursement Unit, procurement, accounting and banking, system development, quality assurance/audit compliance, and contract monitoring.  </a:t>
            </a:r>
          </a:p>
          <a:p>
            <a:pPr algn="l">
              <a:buClr>
                <a:srgbClr val="000000"/>
              </a:buClr>
            </a:pPr>
            <a:endParaRPr lang="en-US" sz="4500" b="1" dirty="0">
              <a:sym typeface="Calibri" pitchFamily="34" charset="0"/>
            </a:endParaRPr>
          </a:p>
          <a:p>
            <a:pPr algn="l">
              <a:buClr>
                <a:srgbClr val="000000"/>
              </a:buClr>
            </a:pPr>
            <a:r>
              <a:rPr lang="en-US" sz="4500" b="1" dirty="0">
                <a:sym typeface="Calibri" pitchFamily="34" charset="0"/>
              </a:rPr>
              <a:t>Programs </a:t>
            </a:r>
            <a:r>
              <a:rPr lang="en-US" sz="4500" dirty="0">
                <a:sym typeface="Calibri" pitchFamily="34" charset="0"/>
              </a:rPr>
              <a:t>–Oversees the four (4) metro child support offices, Baltimore City Privatization, fatherhood/employment assistance programs, and grant monitoring and provides programmatic guidance to local child support offices.</a:t>
            </a:r>
          </a:p>
          <a:p>
            <a:pPr algn="l">
              <a:buClr>
                <a:srgbClr val="000000"/>
              </a:buClr>
            </a:pPr>
            <a:endParaRPr lang="en-US" sz="4500" b="1" dirty="0">
              <a:sym typeface="Calibri" pitchFamily="34" charset="0"/>
            </a:endParaRPr>
          </a:p>
          <a:p>
            <a:pPr algn="l">
              <a:buClr>
                <a:srgbClr val="000000"/>
              </a:buClr>
            </a:pPr>
            <a:r>
              <a:rPr lang="en-US" sz="4500" b="1" dirty="0">
                <a:sym typeface="Calibri" pitchFamily="34" charset="0"/>
              </a:rPr>
              <a:t>Program Development </a:t>
            </a:r>
            <a:r>
              <a:rPr lang="en-US" sz="4500" dirty="0">
                <a:sym typeface="Calibri" pitchFamily="34" charset="0"/>
              </a:rPr>
              <a:t>– Oversees customer service, outreach, and paternity affidavit program, UIFSA Central Registry. Develops policy/procedure, drafts proposed legislation and regulations, and provides training on CSA’s internal policies, state regulations, and legislation to guide local office operations in adherence with federal and state regulations.</a:t>
            </a:r>
            <a:endParaRPr lang="en-US" sz="45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838200"/>
          </a:xfrm>
        </p:spPr>
        <p:txBody>
          <a:bodyPr/>
          <a:lstStyle/>
          <a:p>
            <a:r>
              <a:rPr lang="en-US" dirty="0"/>
              <a:t>CSA Programs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6400800" cy="3048000"/>
          </a:xfrm>
        </p:spPr>
        <p:txBody>
          <a:bodyPr>
            <a:normAutofit/>
          </a:bodyPr>
          <a:lstStyle/>
          <a:p>
            <a:pPr marL="310896" indent="-310896" algn="l"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Special Projects</a:t>
            </a:r>
          </a:p>
          <a:p>
            <a:pPr marL="310896" indent="-310896" algn="l"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Baltimore City Office of Child Support</a:t>
            </a:r>
          </a:p>
          <a:p>
            <a:pPr marL="310896" indent="-310896" algn="l"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Metro Offices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838201"/>
          </a:xfrm>
        </p:spPr>
        <p:txBody>
          <a:bodyPr/>
          <a:lstStyle/>
          <a:p>
            <a:r>
              <a:rPr lang="en-US" dirty="0"/>
              <a:t>CSA Program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3124200"/>
          </a:xfrm>
        </p:spPr>
        <p:txBody>
          <a:bodyPr>
            <a:normAutofit/>
          </a:bodyPr>
          <a:lstStyle/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Policy &amp; Training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Intergovernmental Programs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Customer Service &amp; Paternity Affidavit Program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14401"/>
          </a:xfrm>
        </p:spPr>
        <p:txBody>
          <a:bodyPr/>
          <a:lstStyle/>
          <a:p>
            <a:r>
              <a:rPr lang="en-US" dirty="0"/>
              <a:t>CSA Operations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00800" cy="3124200"/>
          </a:xfrm>
        </p:spPr>
        <p:txBody>
          <a:bodyPr>
            <a:normAutofit fontScale="85000" lnSpcReduction="20000"/>
          </a:bodyPr>
          <a:lstStyle/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Contracts &amp; Procurement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Cooperative Reimbursement Agreements (CRAs)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IV Performance, Banking &amp; Finance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System Development &amp; Operations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Audits &amp; Quality Assurance</a:t>
            </a:r>
          </a:p>
          <a:p>
            <a:pPr marL="310896" indent="-310896" algn="l">
              <a:lnSpc>
                <a:spcPct val="120000"/>
              </a:lnSpc>
              <a:spcBef>
                <a:spcPts val="0"/>
              </a:spcBef>
              <a:buSzPct val="70000"/>
              <a:buFont typeface="Wingdings" pitchFamily="2" charset="2"/>
              <a:buChar char="v"/>
            </a:pPr>
            <a:r>
              <a:rPr lang="en-US" dirty="0"/>
              <a:t>State Disbursement Unit (SDU)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92149BA125A4DBA29E20D23FF6F07" ma:contentTypeVersion="4" ma:contentTypeDescription="Create a new document." ma:contentTypeScope="" ma:versionID="f75b5a14bf6f4846a80cb9ff816b24d6">
  <xsd:schema xmlns:xsd="http://www.w3.org/2001/XMLSchema" xmlns:xs="http://www.w3.org/2001/XMLSchema" xmlns:p="http://schemas.microsoft.com/office/2006/metadata/properties" xmlns:ns2="baef2820-6b11-4694-96a8-3a6c53cf250b" xmlns:ns3="3f6b5055-1967-4606-b0e6-6c1398a999ef" targetNamespace="http://schemas.microsoft.com/office/2006/metadata/properties" ma:root="true" ma:fieldsID="01a686146dace8e4018571f27dbe3589" ns2:_="" ns3:_="">
    <xsd:import namespace="baef2820-6b11-4694-96a8-3a6c53cf250b"/>
    <xsd:import namespace="3f6b5055-1967-4606-b0e6-6c1398a999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f2820-6b11-4694-96a8-3a6c53cf2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b5055-1967-4606-b0e6-6c1398a999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0B981D-9F28-457F-8788-FD733FC5BF33}"/>
</file>

<file path=customXml/itemProps2.xml><?xml version="1.0" encoding="utf-8"?>
<ds:datastoreItem xmlns:ds="http://schemas.openxmlformats.org/officeDocument/2006/customXml" ds:itemID="{49471A73-8573-44E9-B2A1-E103475BC68A}"/>
</file>

<file path=customXml/itemProps3.xml><?xml version="1.0" encoding="utf-8"?>
<ds:datastoreItem xmlns:ds="http://schemas.openxmlformats.org/officeDocument/2006/customXml" ds:itemID="{0FD1A821-B038-4131-9B6A-3AA8F3BAD9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285</Words>
  <Application>Microsoft Office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Kevin P. Guistwite Executive Director Child Support Administration</vt:lpstr>
      <vt:lpstr>  "If you care about what you do and work hard at it, there isn't anything you can't do if you want to."   -- Jim Henson   </vt:lpstr>
      <vt:lpstr>Performance FFY2017 – FFY2019</vt:lpstr>
      <vt:lpstr>Craig Eichler, Chief of Staff Deputy Secretary of Strategy &amp; Administration</vt:lpstr>
      <vt:lpstr>Child Support Administration</vt:lpstr>
      <vt:lpstr>CSA Programs</vt:lpstr>
      <vt:lpstr>CSA Program Development</vt:lpstr>
      <vt:lpstr>CSA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DGardner</dc:creator>
  <cp:lastModifiedBy>Haskel, Jamie</cp:lastModifiedBy>
  <cp:revision>147</cp:revision>
  <dcterms:created xsi:type="dcterms:W3CDTF">2017-08-14T20:56:18Z</dcterms:created>
  <dcterms:modified xsi:type="dcterms:W3CDTF">2019-10-21T14:34:42Z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0x010100FDE92149BA125A4DBA29E20D23FF6F07</vt:lpwstr>
  </property>
</Properties>
</file>